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24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1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56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Habla de cada promesa con calma. Estas 4 promesas son la columna vertebral del tono pastoral de toda la sesión. NO uses la palabra 'pastoral' al presentarlas: di 'aquí venimos con humildad' o 'venimos con amor'.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 el versículo lentamente. Las 3 palabras clave: olvidando, esforzándome, sigo avanzando.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Cuenta la historia con tus palabras. La slide solo ubica visualmente al grupo.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FC55964-880F-2B9E-D8E8-911B8ABA9D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Bienvenida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Aquí no venimos a juzgar el pasado de nadie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1828800" cy="2286000"/>
          </a:xfrm>
          <a:prstGeom prst="roundRect">
            <a:avLst>
              <a:gd name="adj" fmla="val 5000"/>
            </a:avLst>
          </a:prstGeom>
          <a:solidFill>
            <a:srgbClr val="D8EFE5"/>
          </a:solidFill>
          <a:ln w="12700">
            <a:solidFill>
              <a:srgbClr val="D8EFE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5" name="Shape 3"/>
          <p:cNvSpPr/>
          <p:nvPr/>
        </p:nvSpPr>
        <p:spPr>
          <a:xfrm>
            <a:off x="1051560" y="2011680"/>
            <a:ext cx="640080" cy="64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Text 4"/>
          <p:cNvSpPr/>
          <p:nvPr/>
        </p:nvSpPr>
        <p:spPr>
          <a:xfrm>
            <a:off x="1051560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✋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2788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juicio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324612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pasado no se discute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14600" y="1828800"/>
            <a:ext cx="1828800" cy="2286000"/>
          </a:xfrm>
          <a:prstGeom prst="roundRect">
            <a:avLst>
              <a:gd name="adj" fmla="val 5000"/>
            </a:avLst>
          </a:prstGeom>
          <a:solidFill>
            <a:srgbClr val="D8EFE5"/>
          </a:solidFill>
          <a:ln w="12700">
            <a:solidFill>
              <a:srgbClr val="D8EFE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0" name="Shape 8"/>
          <p:cNvSpPr/>
          <p:nvPr/>
        </p:nvSpPr>
        <p:spPr>
          <a:xfrm>
            <a:off x="3108960" y="2011680"/>
            <a:ext cx="640080" cy="64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Text 9"/>
          <p:cNvSpPr/>
          <p:nvPr/>
        </p:nvSpPr>
        <p:spPr>
          <a:xfrm>
            <a:off x="3108960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🌱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2514600" y="2788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presión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651760" y="324612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paso a tu ritmo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0" y="1828800"/>
            <a:ext cx="1828800" cy="2286000"/>
          </a:xfrm>
          <a:prstGeom prst="roundRect">
            <a:avLst>
              <a:gd name="adj" fmla="val 5000"/>
            </a:avLst>
          </a:prstGeom>
          <a:solidFill>
            <a:srgbClr val="D8EFE5"/>
          </a:solidFill>
          <a:ln w="12700">
            <a:solidFill>
              <a:srgbClr val="D8EFE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5" name="Shape 13"/>
          <p:cNvSpPr/>
          <p:nvPr/>
        </p:nvSpPr>
        <p:spPr>
          <a:xfrm>
            <a:off x="5166360" y="2011680"/>
            <a:ext cx="640080" cy="64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6" name="Text 14"/>
          <p:cNvSpPr/>
          <p:nvPr/>
        </p:nvSpPr>
        <p:spPr>
          <a:xfrm>
            <a:off x="5166360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🤫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4572000" y="2788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privado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09160" y="324612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revisa tus números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629400" y="1828800"/>
            <a:ext cx="1828800" cy="2286000"/>
          </a:xfrm>
          <a:prstGeom prst="roundRect">
            <a:avLst>
              <a:gd name="adj" fmla="val 5000"/>
            </a:avLst>
          </a:prstGeom>
          <a:solidFill>
            <a:srgbClr val="D8EFE5"/>
          </a:solidFill>
          <a:ln w="12700">
            <a:solidFill>
              <a:srgbClr val="D8EFE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20" name="Shape 18"/>
          <p:cNvSpPr/>
          <p:nvPr/>
        </p:nvSpPr>
        <p:spPr>
          <a:xfrm>
            <a:off x="7223760" y="2011680"/>
            <a:ext cx="640080" cy="64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1" name="Text 19"/>
          <p:cNvSpPr/>
          <p:nvPr/>
        </p:nvSpPr>
        <p:spPr>
          <a:xfrm>
            <a:off x="7223760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✨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6629400" y="2788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esperanza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766560" y="324612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 un camino, hay salida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9EC4D7AF-4347-B3A4-4DA1-56F7A86D9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061"/>
          <a:stretch>
            <a:fillRect/>
          </a:stretch>
        </p:blipFill>
        <p:spPr>
          <a:xfrm>
            <a:off x="8311243" y="320040"/>
            <a:ext cx="293914" cy="279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5E2E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0" b="1" dirty="0">
                <a:solidFill>
                  <a:srgbClr val="C97A1F">
                    <a:alpha val="7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4000" dirty="0"/>
          </a:p>
        </p:txBody>
      </p:sp>
      <p:sp>
        <p:nvSpPr>
          <p:cNvPr id="3" name="Text 1"/>
          <p:cNvSpPr/>
          <p:nvPr/>
        </p:nvSpPr>
        <p:spPr>
          <a:xfrm>
            <a:off x="731520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0" b="1" dirty="0">
                <a:solidFill>
                  <a:srgbClr val="C97A1F">
                    <a:alpha val="7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”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57200" y="3657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600" dirty="0">
                <a:solidFill>
                  <a:srgbClr val="FA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VERSÍCULO BASE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886200" y="777240"/>
            <a:ext cx="1371600" cy="0"/>
          </a:xfrm>
          <a:prstGeom prst="line">
            <a:avLst/>
          </a:prstGeom>
          <a:noFill/>
          <a:ln w="254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Text 4"/>
          <p:cNvSpPr/>
          <p:nvPr/>
        </p:nvSpPr>
        <p:spPr>
          <a:xfrm>
            <a:off x="457200" y="1280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Olvidando lo que queda atrás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esforzándome por alcanzar lo que está delante,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sigo avanzando hacia la meta.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457200" y="3520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A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Filipenses 3:13–14  (NVI)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850124" y="1755648"/>
            <a:ext cx="160020" cy="960120"/>
          </a:xfrm>
          <a:prstGeom prst="rect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5" name="Shape 3"/>
          <p:cNvSpPr/>
          <p:nvPr/>
        </p:nvSpPr>
        <p:spPr>
          <a:xfrm>
            <a:off x="7850124" y="2075688"/>
            <a:ext cx="160020" cy="0"/>
          </a:xfrm>
          <a:prstGeom prst="line">
            <a:avLst/>
          </a:prstGeom>
          <a:noFill/>
          <a:ln w="12700">
            <a:solidFill>
              <a:srgbClr val="A0631A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Shape 4"/>
          <p:cNvSpPr/>
          <p:nvPr/>
        </p:nvSpPr>
        <p:spPr>
          <a:xfrm>
            <a:off x="7850124" y="2395728"/>
            <a:ext cx="160020" cy="0"/>
          </a:xfrm>
          <a:prstGeom prst="line">
            <a:avLst/>
          </a:prstGeom>
          <a:noFill/>
          <a:ln w="12700">
            <a:solidFill>
              <a:srgbClr val="A0631A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7" name="Text 5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6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CENTRAL DE HOY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280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dinero es una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57200" y="18288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i="1" dirty="0">
                <a:solidFill>
                  <a:srgbClr val="C97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herramienta,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457200" y="2743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i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un amo.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 decido cómo usarla.  Hoy empiezo sin culpa, pero con responsabilidad.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  <p:sp>
        <p:nvSpPr>
          <p:cNvPr id="2" name="Shape 0"/>
          <p:cNvSpPr/>
          <p:nvPr/>
        </p:nvSpPr>
        <p:spPr>
          <a:xfrm>
            <a:off x="7498080" y="1435608"/>
            <a:ext cx="896112" cy="352044"/>
          </a:xfrm>
          <a:prstGeom prst="rect">
            <a:avLst/>
          </a:prstGeom>
          <a:solidFill>
            <a:srgbClr val="2D9C72"/>
          </a:solidFill>
          <a:ln w="254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historia guatemalteca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familia Ajú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502920" y="2436876"/>
            <a:ext cx="960120" cy="960120"/>
          </a:xfrm>
          <a:prstGeom prst="rect">
            <a:avLst/>
          </a:prstGeom>
          <a:solidFill>
            <a:srgbClr val="000000">
              <a:alpha val="1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5" name="Shape 3"/>
          <p:cNvSpPr/>
          <p:nvPr/>
        </p:nvSpPr>
        <p:spPr>
          <a:xfrm>
            <a:off x="457200" y="2404872"/>
            <a:ext cx="960120" cy="960120"/>
          </a:xfrm>
          <a:prstGeom prst="rect">
            <a:avLst/>
          </a:prstGeom>
          <a:solidFill>
            <a:srgbClr val="FAF8F3"/>
          </a:solidFill>
          <a:ln w="254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Shape 4"/>
          <p:cNvSpPr/>
          <p:nvPr/>
        </p:nvSpPr>
        <p:spPr>
          <a:xfrm>
            <a:off x="361188" y="1828800"/>
            <a:ext cx="1152144" cy="608076"/>
          </a:xfrm>
          <a:prstGeom prst="triangle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7" name="Shape 5"/>
          <p:cNvSpPr/>
          <p:nvPr/>
        </p:nvSpPr>
        <p:spPr>
          <a:xfrm>
            <a:off x="809244" y="2788920"/>
            <a:ext cx="256032" cy="576072"/>
          </a:xfrm>
          <a:prstGeom prst="rect">
            <a:avLst/>
          </a:prstGeom>
          <a:solidFill>
            <a:srgbClr val="1F6B4E"/>
          </a:solidFill>
          <a:ln w="127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Shape 6"/>
          <p:cNvSpPr/>
          <p:nvPr/>
        </p:nvSpPr>
        <p:spPr>
          <a:xfrm>
            <a:off x="553212" y="2532888"/>
            <a:ext cx="192024" cy="192024"/>
          </a:xfrm>
          <a:prstGeom prst="rect">
            <a:avLst/>
          </a:prstGeom>
          <a:solidFill>
            <a:srgbClr val="FFFFFF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9" name="Shape 7"/>
          <p:cNvSpPr/>
          <p:nvPr/>
        </p:nvSpPr>
        <p:spPr>
          <a:xfrm>
            <a:off x="1129284" y="2532888"/>
            <a:ext cx="192024" cy="192024"/>
          </a:xfrm>
          <a:prstGeom prst="rect">
            <a:avLst/>
          </a:prstGeom>
          <a:solidFill>
            <a:srgbClr val="FFFFFF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0" name="Text 8"/>
          <p:cNvSpPr/>
          <p:nvPr/>
        </p:nvSpPr>
        <p:spPr>
          <a:xfrm>
            <a:off x="228600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 Carlos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286000" y="23042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Q4,200 / mes en ferretería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286000" y="2697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Doña Marta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286000" y="29900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Q800–1,200 / mes vendiendo refacciones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28600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hijos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286000" y="36758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en primaria, uno en kinder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394960" y="1828800"/>
            <a:ext cx="3291840" cy="2468880"/>
          </a:xfrm>
          <a:prstGeom prst="roundRect">
            <a:avLst>
              <a:gd name="adj" fmla="val 3704"/>
            </a:avLst>
          </a:prstGeom>
          <a:solidFill>
            <a:srgbClr val="F5E5D0"/>
          </a:solidFill>
          <a:ln w="12700">
            <a:solidFill>
              <a:srgbClr val="F5E5D0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7" name="Shape 15"/>
          <p:cNvSpPr/>
          <p:nvPr/>
        </p:nvSpPr>
        <p:spPr>
          <a:xfrm>
            <a:off x="5623560" y="2057400"/>
            <a:ext cx="804672" cy="930402"/>
          </a:xfrm>
          <a:prstGeom prst="roundRect">
            <a:avLst>
              <a:gd name="adj" fmla="val 5682"/>
            </a:avLst>
          </a:prstGeom>
          <a:solidFill>
            <a:srgbClr val="000000">
              <a:alpha val="1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8" name="Shape 16"/>
          <p:cNvSpPr/>
          <p:nvPr/>
        </p:nvSpPr>
        <p:spPr>
          <a:xfrm>
            <a:off x="5577840" y="2011680"/>
            <a:ext cx="804672" cy="93040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317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9" name="Shape 17"/>
          <p:cNvSpPr/>
          <p:nvPr/>
        </p:nvSpPr>
        <p:spPr>
          <a:xfrm>
            <a:off x="5577840" y="2011680"/>
            <a:ext cx="804672" cy="201168"/>
          </a:xfrm>
          <a:prstGeom prst="rect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0" name="Text 18"/>
          <p:cNvSpPr/>
          <p:nvPr/>
        </p:nvSpPr>
        <p:spPr>
          <a:xfrm>
            <a:off x="5577840" y="2011680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40" y="2263140"/>
            <a:ext cx="804672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A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3100" dirty="0"/>
          </a:p>
        </p:txBody>
      </p:sp>
      <p:sp>
        <p:nvSpPr>
          <p:cNvPr id="22" name="Text 20"/>
          <p:cNvSpPr/>
          <p:nvPr/>
        </p:nvSpPr>
        <p:spPr>
          <a:xfrm>
            <a:off x="6583680" y="2103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patron de </a:t>
            </a:r>
            <a:r>
              <a:rPr lang="en-US" sz="1300" b="1" kern="0" spc="300" dirty="0" err="1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583680" y="2468880"/>
            <a:ext cx="2011680" cy="979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Cobran el día 30.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miércoles,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no queda dinero.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EC14E366-C289-32A5-C431-C34889751C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061"/>
          <a:stretch>
            <a:fillRect/>
          </a:stretch>
        </p:blipFill>
        <p:spPr>
          <a:xfrm>
            <a:off x="8311243" y="320040"/>
            <a:ext cx="293914" cy="279359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BE323081-A0F1-6F58-B42B-1A6BDA170ACB}"/>
              </a:ext>
            </a:extLst>
          </p:cNvPr>
          <p:cNvSpPr txBox="1"/>
          <p:nvPr/>
        </p:nvSpPr>
        <p:spPr>
          <a:xfrm>
            <a:off x="5767251" y="3442063"/>
            <a:ext cx="2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sabe </a:t>
            </a:r>
            <a:r>
              <a:rPr lang="en-US" sz="1800" i="1" dirty="0" err="1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800" i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i="1" dirty="0" err="1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800" i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</a:t>
            </a:r>
            <a:r>
              <a:rPr lang="en-US" sz="1800" i="1" dirty="0" err="1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</a:t>
            </a:r>
            <a:r>
              <a:rPr lang="en-US" sz="1800" i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97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554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“No es falta de dinero.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4231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 desorden.”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457200" y="3657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5E5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Doña Marta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Mentalidad de escasez vs. mayordomía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personas con Q4,200 al mes. En un año, vidas distintas.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024128" y="2011680"/>
            <a:ext cx="329184" cy="329184"/>
          </a:xfrm>
          <a:prstGeom prst="ellipse">
            <a:avLst/>
          </a:prstGeom>
          <a:solidFill>
            <a:srgbClr val="FAF8F3"/>
          </a:solidFill>
          <a:ln w="3175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Shape 4"/>
          <p:cNvSpPr/>
          <p:nvPr/>
        </p:nvSpPr>
        <p:spPr>
          <a:xfrm>
            <a:off x="1188720" y="2340864"/>
            <a:ext cx="0" cy="658368"/>
          </a:xfrm>
          <a:prstGeom prst="line">
            <a:avLst/>
          </a:prstGeom>
          <a:noFill/>
          <a:ln w="381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7" name="Shape 5"/>
          <p:cNvSpPr/>
          <p:nvPr/>
        </p:nvSpPr>
        <p:spPr>
          <a:xfrm>
            <a:off x="1188720" y="2478024"/>
            <a:ext cx="0" cy="274320"/>
          </a:xfrm>
          <a:prstGeom prst="line">
            <a:avLst/>
          </a:prstGeom>
          <a:noFill/>
          <a:ln w="381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Shape 6"/>
          <p:cNvSpPr/>
          <p:nvPr/>
        </p:nvSpPr>
        <p:spPr>
          <a:xfrm>
            <a:off x="1188720" y="2478024"/>
            <a:ext cx="274320" cy="274320"/>
          </a:xfrm>
          <a:prstGeom prst="line">
            <a:avLst/>
          </a:prstGeom>
          <a:noFill/>
          <a:ln w="381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9" name="Shape 7"/>
          <p:cNvSpPr/>
          <p:nvPr/>
        </p:nvSpPr>
        <p:spPr>
          <a:xfrm>
            <a:off x="1188720" y="2999232"/>
            <a:ext cx="0" cy="384048"/>
          </a:xfrm>
          <a:prstGeom prst="line">
            <a:avLst/>
          </a:prstGeom>
          <a:noFill/>
          <a:ln w="381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0" name="Shape 8"/>
          <p:cNvSpPr/>
          <p:nvPr/>
        </p:nvSpPr>
        <p:spPr>
          <a:xfrm>
            <a:off x="1188720" y="2999232"/>
            <a:ext cx="219456" cy="384048"/>
          </a:xfrm>
          <a:prstGeom prst="line">
            <a:avLst/>
          </a:prstGeom>
          <a:noFill/>
          <a:ln w="381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Shape 9"/>
          <p:cNvSpPr/>
          <p:nvPr/>
        </p:nvSpPr>
        <p:spPr>
          <a:xfrm>
            <a:off x="1828800" y="1828800"/>
            <a:ext cx="2926080" cy="2606040"/>
          </a:xfrm>
          <a:prstGeom prst="roundRect">
            <a:avLst>
              <a:gd name="adj" fmla="val 3509"/>
            </a:avLst>
          </a:prstGeom>
          <a:solidFill>
            <a:srgbClr val="F5DDD5"/>
          </a:solidFill>
          <a:ln w="12700">
            <a:solidFill>
              <a:srgbClr val="F5DDD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2" name="Text 10"/>
          <p:cNvSpPr/>
          <p:nvPr/>
        </p:nvSpPr>
        <p:spPr>
          <a:xfrm>
            <a:off x="1965960" y="1965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A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ESCASEZ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965960" y="23317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“No me alcanza.”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965960" y="283464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injusto que gane tan poco.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¿Para qué hago presupuesto?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Q50 no sirven para nada.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965960" y="41148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A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Parálisis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0" y="1828800"/>
            <a:ext cx="2926080" cy="2606040"/>
          </a:xfrm>
          <a:prstGeom prst="roundRect">
            <a:avLst>
              <a:gd name="adj" fmla="val 3509"/>
            </a:avLst>
          </a:prstGeom>
          <a:solidFill>
            <a:srgbClr val="D8EFE5"/>
          </a:solidFill>
          <a:ln w="12700">
            <a:solidFill>
              <a:srgbClr val="D8EFE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7" name="Text 15"/>
          <p:cNvSpPr/>
          <p:nvPr/>
        </p:nvSpPr>
        <p:spPr>
          <a:xfrm>
            <a:off x="5166360" y="1965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MAYORDOMÍA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166360" y="23317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“Dios me lo confió.”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166360" y="283464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Voy a ordenarlo, aunque sea poco.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Voy a separar lo importante primero.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Empiezo con Q20 a la semana.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166360" y="41148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Acción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156448" y="2011680"/>
            <a:ext cx="329184" cy="329184"/>
          </a:xfrm>
          <a:prstGeom prst="ellipse">
            <a:avLst/>
          </a:prstGeom>
          <a:solidFill>
            <a:srgbClr val="FAF8F3"/>
          </a:solidFill>
          <a:ln w="317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2" name="Shape 20"/>
          <p:cNvSpPr/>
          <p:nvPr/>
        </p:nvSpPr>
        <p:spPr>
          <a:xfrm>
            <a:off x="8321040" y="2340864"/>
            <a:ext cx="0" cy="658368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3" name="Shape 21"/>
          <p:cNvSpPr/>
          <p:nvPr/>
        </p:nvSpPr>
        <p:spPr>
          <a:xfrm>
            <a:off x="8321040" y="2478024"/>
            <a:ext cx="0" cy="0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4" name="Shape 22"/>
          <p:cNvSpPr/>
          <p:nvPr/>
        </p:nvSpPr>
        <p:spPr>
          <a:xfrm>
            <a:off x="8321040" y="2478024"/>
            <a:ext cx="301752" cy="0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5" name="Shape 23"/>
          <p:cNvSpPr/>
          <p:nvPr/>
        </p:nvSpPr>
        <p:spPr>
          <a:xfrm>
            <a:off x="8321040" y="2999232"/>
            <a:ext cx="0" cy="384048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6" name="Shape 24"/>
          <p:cNvSpPr/>
          <p:nvPr/>
        </p:nvSpPr>
        <p:spPr>
          <a:xfrm>
            <a:off x="8321040" y="2999232"/>
            <a:ext cx="219456" cy="384048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7" name="Text 25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DE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2011680"/>
            <a:ext cx="548640" cy="548640"/>
          </a:xfrm>
          <a:prstGeom prst="ellipse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3" name="Shape 1"/>
          <p:cNvSpPr/>
          <p:nvPr/>
        </p:nvSpPr>
        <p:spPr>
          <a:xfrm>
            <a:off x="681228" y="2052828"/>
            <a:ext cx="466344" cy="466344"/>
          </a:xfrm>
          <a:prstGeom prst="ellipse">
            <a:avLst/>
          </a:prstGeom>
          <a:solidFill>
            <a:srgbClr val="C97A1F">
              <a:alpha val="0"/>
            </a:srgbClr>
          </a:solidFill>
          <a:ln w="127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4" name="Shape 2"/>
          <p:cNvSpPr/>
          <p:nvPr/>
        </p:nvSpPr>
        <p:spPr>
          <a:xfrm>
            <a:off x="7955280" y="2011680"/>
            <a:ext cx="548640" cy="548640"/>
          </a:xfrm>
          <a:prstGeom prst="ellipse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5" name="Shape 3"/>
          <p:cNvSpPr/>
          <p:nvPr/>
        </p:nvSpPr>
        <p:spPr>
          <a:xfrm>
            <a:off x="7996428" y="2052828"/>
            <a:ext cx="466344" cy="466344"/>
          </a:xfrm>
          <a:prstGeom prst="ellipse">
            <a:avLst/>
          </a:prstGeom>
          <a:solidFill>
            <a:srgbClr val="C97A1F">
              <a:alpha val="0"/>
            </a:srgbClr>
          </a:solidFill>
          <a:ln w="127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600" dirty="0">
                <a:solidFill>
                  <a:srgbClr val="5E2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BÍBLICA DEL PUNTO 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“El que es honrado en lo poco,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0116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5E2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también lo será en lo mucho.”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457200" y="2788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16:10  (NVI)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371600" y="3520440"/>
            <a:ext cx="640080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1" name="Text 9"/>
          <p:cNvSpPr/>
          <p:nvPr/>
        </p:nvSpPr>
        <p:spPr>
          <a:xfrm>
            <a:off x="1371600" y="352044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fidelidad va antes de la cantidad.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dinero: herramienta o amo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un martillo: el dinero no tiene moralidad. Quien lo usa decide.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3931920" cy="2606040"/>
          </a:xfrm>
          <a:prstGeom prst="roundRect">
            <a:avLst>
              <a:gd name="adj" fmla="val 3509"/>
            </a:avLst>
          </a:prstGeom>
          <a:solidFill>
            <a:srgbClr val="D8EFE5"/>
          </a:solidFill>
          <a:ln w="12700">
            <a:solidFill>
              <a:srgbClr val="D8EFE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6" name="Shape 4"/>
          <p:cNvSpPr/>
          <p:nvPr/>
        </p:nvSpPr>
        <p:spPr>
          <a:xfrm>
            <a:off x="640080" y="2002536"/>
            <a:ext cx="512064" cy="201168"/>
          </a:xfrm>
          <a:prstGeom prst="rect">
            <a:avLst/>
          </a:prstGeom>
          <a:solidFill>
            <a:srgbClr val="2D9C72"/>
          </a:solidFill>
          <a:ln w="254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Shape 6"/>
          <p:cNvSpPr/>
          <p:nvPr/>
        </p:nvSpPr>
        <p:spPr>
          <a:xfrm>
            <a:off x="841248" y="2185416"/>
            <a:ext cx="91440" cy="548640"/>
          </a:xfrm>
          <a:prstGeom prst="rect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9" name="Shape 7"/>
          <p:cNvSpPr/>
          <p:nvPr/>
        </p:nvSpPr>
        <p:spPr>
          <a:xfrm>
            <a:off x="841248" y="2368296"/>
            <a:ext cx="91440" cy="0"/>
          </a:xfrm>
          <a:prstGeom prst="line">
            <a:avLst/>
          </a:prstGeom>
          <a:noFill/>
          <a:ln w="12700">
            <a:solidFill>
              <a:srgbClr val="A0631A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0" name="Shape 8"/>
          <p:cNvSpPr/>
          <p:nvPr/>
        </p:nvSpPr>
        <p:spPr>
          <a:xfrm>
            <a:off x="841248" y="2551176"/>
            <a:ext cx="91440" cy="0"/>
          </a:xfrm>
          <a:prstGeom prst="line">
            <a:avLst/>
          </a:prstGeom>
          <a:noFill/>
          <a:ln w="12700">
            <a:solidFill>
              <a:srgbClr val="A0631A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Text 9"/>
          <p:cNvSpPr/>
          <p:nvPr/>
        </p:nvSpPr>
        <p:spPr>
          <a:xfrm>
            <a:off x="1737360" y="1965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737360" y="2331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Tú decides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2960" y="297180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Alimentas a tu familia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Educas a tus hijos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Sirves al Reino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Construyes el futuro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754880" y="1828800"/>
            <a:ext cx="3931920" cy="2606040"/>
          </a:xfrm>
          <a:prstGeom prst="roundRect">
            <a:avLst>
              <a:gd name="adj" fmla="val 3509"/>
            </a:avLst>
          </a:prstGeom>
          <a:solidFill>
            <a:srgbClr val="F5DDD5"/>
          </a:solidFill>
          <a:ln w="12700">
            <a:solidFill>
              <a:srgbClr val="F5DDD5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5" name="Shape 13"/>
          <p:cNvSpPr/>
          <p:nvPr/>
        </p:nvSpPr>
        <p:spPr>
          <a:xfrm>
            <a:off x="4937760" y="2011680"/>
            <a:ext cx="164592" cy="267462"/>
          </a:xfrm>
          <a:prstGeom prst="triangle">
            <a:avLst/>
          </a:prstGeom>
          <a:solidFill>
            <a:srgbClr val="A0392B"/>
          </a:solidFill>
          <a:ln w="127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6" name="Shape 14"/>
          <p:cNvSpPr/>
          <p:nvPr/>
        </p:nvSpPr>
        <p:spPr>
          <a:xfrm>
            <a:off x="5102352" y="2011680"/>
            <a:ext cx="164592" cy="267462"/>
          </a:xfrm>
          <a:prstGeom prst="triangle">
            <a:avLst/>
          </a:prstGeom>
          <a:solidFill>
            <a:srgbClr val="A0392B"/>
          </a:solidFill>
          <a:ln w="127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7" name="Shape 15"/>
          <p:cNvSpPr/>
          <p:nvPr/>
        </p:nvSpPr>
        <p:spPr>
          <a:xfrm>
            <a:off x="5266944" y="2011680"/>
            <a:ext cx="164592" cy="267462"/>
          </a:xfrm>
          <a:prstGeom prst="triangle">
            <a:avLst/>
          </a:prstGeom>
          <a:solidFill>
            <a:srgbClr val="A0392B"/>
          </a:solidFill>
          <a:ln w="127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8" name="Shape 16"/>
          <p:cNvSpPr/>
          <p:nvPr/>
        </p:nvSpPr>
        <p:spPr>
          <a:xfrm>
            <a:off x="5431536" y="2011680"/>
            <a:ext cx="164592" cy="267462"/>
          </a:xfrm>
          <a:prstGeom prst="triangle">
            <a:avLst/>
          </a:prstGeom>
          <a:solidFill>
            <a:srgbClr val="A0392B"/>
          </a:solidFill>
          <a:ln w="127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9" name="Shape 17"/>
          <p:cNvSpPr/>
          <p:nvPr/>
        </p:nvSpPr>
        <p:spPr>
          <a:xfrm>
            <a:off x="5596128" y="2011680"/>
            <a:ext cx="164592" cy="267462"/>
          </a:xfrm>
          <a:prstGeom prst="triangle">
            <a:avLst/>
          </a:prstGeom>
          <a:solidFill>
            <a:srgbClr val="A0392B"/>
          </a:solidFill>
          <a:ln w="127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0" name="Shape 18"/>
          <p:cNvSpPr/>
          <p:nvPr/>
        </p:nvSpPr>
        <p:spPr>
          <a:xfrm>
            <a:off x="4937760" y="2258568"/>
            <a:ext cx="822960" cy="205740"/>
          </a:xfrm>
          <a:prstGeom prst="rect">
            <a:avLst/>
          </a:prstGeom>
          <a:solidFill>
            <a:srgbClr val="A0392B"/>
          </a:solidFill>
          <a:ln w="1270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1" name="Shape 19"/>
          <p:cNvSpPr/>
          <p:nvPr/>
        </p:nvSpPr>
        <p:spPr>
          <a:xfrm>
            <a:off x="4991252" y="1991106"/>
            <a:ext cx="57607" cy="57607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2" name="Shape 20"/>
          <p:cNvSpPr/>
          <p:nvPr/>
        </p:nvSpPr>
        <p:spPr>
          <a:xfrm>
            <a:off x="5155844" y="1991106"/>
            <a:ext cx="57607" cy="57607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3" name="Shape 21"/>
          <p:cNvSpPr/>
          <p:nvPr/>
        </p:nvSpPr>
        <p:spPr>
          <a:xfrm>
            <a:off x="5320436" y="1991106"/>
            <a:ext cx="57607" cy="57607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4" name="Shape 22"/>
          <p:cNvSpPr/>
          <p:nvPr/>
        </p:nvSpPr>
        <p:spPr>
          <a:xfrm>
            <a:off x="5485028" y="1991106"/>
            <a:ext cx="57607" cy="57607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5" name="Shape 23"/>
          <p:cNvSpPr/>
          <p:nvPr/>
        </p:nvSpPr>
        <p:spPr>
          <a:xfrm>
            <a:off x="5649620" y="1991106"/>
            <a:ext cx="57607" cy="57607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392B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6" name="Shape 24"/>
          <p:cNvSpPr/>
          <p:nvPr/>
        </p:nvSpPr>
        <p:spPr>
          <a:xfrm>
            <a:off x="4937760" y="2361438"/>
            <a:ext cx="822960" cy="0"/>
          </a:xfrm>
          <a:prstGeom prst="line">
            <a:avLst/>
          </a:prstGeom>
          <a:noFill/>
          <a:ln w="1905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7" name="Text 25"/>
          <p:cNvSpPr/>
          <p:nvPr/>
        </p:nvSpPr>
        <p:spPr>
          <a:xfrm>
            <a:off x="6035040" y="1965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A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035040" y="2331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Él decide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120640" y="297180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 en tus emociones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Roba tu sueño y tu paz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 tus relaciones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sienta en el trono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prueba honesta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en silencio, contigo y con Dios: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772400" y="1097280"/>
            <a:ext cx="1005840" cy="1005840"/>
          </a:xfrm>
          <a:prstGeom prst="ellipse">
            <a:avLst/>
          </a:prstGeom>
          <a:solidFill>
            <a:srgbClr val="F5E5D0"/>
          </a:solidFill>
          <a:ln w="254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5" name="Text 3"/>
          <p:cNvSpPr/>
          <p:nvPr/>
        </p:nvSpPr>
        <p:spPr>
          <a:xfrm>
            <a:off x="7772400" y="10972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i="1" dirty="0">
                <a:solidFill>
                  <a:srgbClr val="C97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589520" y="2194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i="1" dirty="0" err="1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</a:t>
            </a:r>
            <a:r>
              <a:rPr lang="en-US" sz="11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r>
              <a:rPr lang="en-US" sz="11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situación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02920" cy="50292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Text 6"/>
          <p:cNvSpPr/>
          <p:nvPr/>
        </p:nvSpPr>
        <p:spPr>
          <a:xfrm>
            <a:off x="45720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43000" y="162763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¿Estoy feliz cuando hay y desesperado cuando no hay?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2194560"/>
            <a:ext cx="502920" cy="50292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Text 9"/>
          <p:cNvSpPr/>
          <p:nvPr/>
        </p:nvSpPr>
        <p:spPr>
          <a:xfrm>
            <a:off x="45720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143000" y="226771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¿Tomo decisiones por miedo a perder dinero?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834640"/>
            <a:ext cx="502920" cy="50292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4" name="Text 12"/>
          <p:cNvSpPr/>
          <p:nvPr/>
        </p:nvSpPr>
        <p:spPr>
          <a:xfrm>
            <a:off x="457200" y="2834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43000" y="290779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¿Sacrifico tiempo con mi familia o con Dios por más dinero?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502920" cy="50292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7" name="Text 15"/>
          <p:cNvSpPr/>
          <p:nvPr/>
        </p:nvSpPr>
        <p:spPr>
          <a:xfrm>
            <a:off x="45720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143000" y="354787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¿Mi paz depende del saldo en la cuenta?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prioridades del dinero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entra dinero, este es el orden que protege a tu familia.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548640" cy="548640"/>
          </a:xfrm>
          <a:prstGeom prst="ellipse">
            <a:avLst/>
          </a:prstGeom>
          <a:solidFill>
            <a:srgbClr val="2D9C72"/>
          </a:solidFill>
          <a:ln w="127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Text 4"/>
          <p:cNvSpPr/>
          <p:nvPr/>
        </p:nvSpPr>
        <p:spPr>
          <a:xfrm>
            <a:off x="457200" y="1828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88720" y="18470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🏠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828800" y="1874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Dios y la casa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63440" y="18745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Diezmo libre, alimentación, vivienda, servicios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487168"/>
            <a:ext cx="548640" cy="548640"/>
          </a:xfrm>
          <a:prstGeom prst="ellipse">
            <a:avLst/>
          </a:prstGeom>
          <a:solidFill>
            <a:srgbClr val="2D9C72"/>
          </a:solidFill>
          <a:ln w="127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Text 9"/>
          <p:cNvSpPr/>
          <p:nvPr/>
        </p:nvSpPr>
        <p:spPr>
          <a:xfrm>
            <a:off x="457200" y="2487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143000" y="2555095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👨‍👩‍👧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1828800" y="253288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 inmediata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63440" y="25328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Cónyuge, hijos, salud, educación, transporte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145536"/>
            <a:ext cx="548640" cy="548640"/>
          </a:xfrm>
          <a:prstGeom prst="ellipse">
            <a:avLst/>
          </a:prstGeom>
          <a:solidFill>
            <a:srgbClr val="2D9C72"/>
          </a:solidFill>
          <a:ln w="127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6" name="Text 14"/>
          <p:cNvSpPr/>
          <p:nvPr/>
        </p:nvSpPr>
        <p:spPr>
          <a:xfrm>
            <a:off x="457200" y="31455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188720" y="31638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📋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1828800" y="3191256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Compromisos adquiridos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663440" y="3191256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Pagos de deudas existentes, cuotas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803904"/>
            <a:ext cx="548640" cy="548640"/>
          </a:xfrm>
          <a:prstGeom prst="ellipse">
            <a:avLst/>
          </a:prstGeom>
          <a:solidFill>
            <a:srgbClr val="2D9C72"/>
          </a:solidFill>
          <a:ln w="12700">
            <a:solidFill>
              <a:srgbClr val="2D9C72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1" name="Text 19"/>
          <p:cNvSpPr/>
          <p:nvPr/>
        </p:nvSpPr>
        <p:spPr>
          <a:xfrm>
            <a:off x="457200" y="38039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188720" y="3822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🤝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1828800" y="3849624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6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 extendida y otros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663440" y="3849624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Padres, hermanos, ayudas, gustos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pequeño suma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“Solo puedo guardar Q20 a la semana. ¿De qué sirve?”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año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 flipV="1">
            <a:off x="1527048" y="3172968"/>
            <a:ext cx="512064" cy="256032"/>
          </a:xfrm>
          <a:prstGeom prst="trapezoid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7" name="Shape 5"/>
          <p:cNvSpPr/>
          <p:nvPr/>
        </p:nvSpPr>
        <p:spPr>
          <a:xfrm>
            <a:off x="1783080" y="3172968"/>
            <a:ext cx="0" cy="0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Shape 6"/>
          <p:cNvSpPr/>
          <p:nvPr/>
        </p:nvSpPr>
        <p:spPr>
          <a:xfrm>
            <a:off x="1687068" y="2916936"/>
            <a:ext cx="192024" cy="96012"/>
          </a:xfrm>
          <a:prstGeom prst="ellipse">
            <a:avLst/>
          </a:prstGeom>
          <a:solidFill>
            <a:srgbClr val="2D9C72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9" name="Text 7"/>
          <p:cNvSpPr/>
          <p:nvPr/>
        </p:nvSpPr>
        <p:spPr>
          <a:xfrm>
            <a:off x="548640" y="36118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2D9C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1,040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3291840" y="169164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1" name="Text 9"/>
          <p:cNvSpPr/>
          <p:nvPr/>
        </p:nvSpPr>
        <p:spPr>
          <a:xfrm>
            <a:off x="3383280" y="1783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años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 flipV="1">
            <a:off x="4361688" y="3172968"/>
            <a:ext cx="512064" cy="256032"/>
          </a:xfrm>
          <a:prstGeom prst="trapezoid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3" name="Shape 11"/>
          <p:cNvSpPr/>
          <p:nvPr/>
        </p:nvSpPr>
        <p:spPr>
          <a:xfrm>
            <a:off x="4617720" y="3172968"/>
            <a:ext cx="0" cy="0"/>
          </a:xfrm>
          <a:prstGeom prst="line">
            <a:avLst/>
          </a:prstGeom>
          <a:noFill/>
          <a:ln w="381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4" name="Shape 12"/>
          <p:cNvSpPr/>
          <p:nvPr/>
        </p:nvSpPr>
        <p:spPr>
          <a:xfrm>
            <a:off x="4329684" y="2852928"/>
            <a:ext cx="256032" cy="128016"/>
          </a:xfrm>
          <a:prstGeom prst="ellipse">
            <a:avLst/>
          </a:prstGeom>
          <a:solidFill>
            <a:srgbClr val="2D9C72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5" name="Shape 13"/>
          <p:cNvSpPr/>
          <p:nvPr/>
        </p:nvSpPr>
        <p:spPr>
          <a:xfrm>
            <a:off x="4649724" y="2788920"/>
            <a:ext cx="256032" cy="128016"/>
          </a:xfrm>
          <a:prstGeom prst="ellipse">
            <a:avLst/>
          </a:prstGeom>
          <a:solidFill>
            <a:srgbClr val="2D9C72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6" name="Shape 14"/>
          <p:cNvSpPr/>
          <p:nvPr/>
        </p:nvSpPr>
        <p:spPr>
          <a:xfrm>
            <a:off x="4361688" y="2692908"/>
            <a:ext cx="224028" cy="115214"/>
          </a:xfrm>
          <a:prstGeom prst="ellipse">
            <a:avLst/>
          </a:prstGeom>
          <a:solidFill>
            <a:srgbClr val="2D9C72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7" name="Shape 15"/>
          <p:cNvSpPr/>
          <p:nvPr/>
        </p:nvSpPr>
        <p:spPr>
          <a:xfrm>
            <a:off x="4662526" y="2628900"/>
            <a:ext cx="224028" cy="115214"/>
          </a:xfrm>
          <a:prstGeom prst="ellipse">
            <a:avLst/>
          </a:prstGeom>
          <a:solidFill>
            <a:srgbClr val="2D9C72"/>
          </a:solidFill>
          <a:ln w="1905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8" name="Text 16"/>
          <p:cNvSpPr/>
          <p:nvPr/>
        </p:nvSpPr>
        <p:spPr>
          <a:xfrm>
            <a:off x="3383280" y="36118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2D9C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2,080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6126480" y="169164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20" name="Text 18"/>
          <p:cNvSpPr/>
          <p:nvPr/>
        </p:nvSpPr>
        <p:spPr>
          <a:xfrm>
            <a:off x="6217920" y="1783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años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 flipV="1">
            <a:off x="7196328" y="3172968"/>
            <a:ext cx="512064" cy="256032"/>
          </a:xfrm>
          <a:prstGeom prst="trapezoid">
            <a:avLst/>
          </a:prstGeom>
          <a:solidFill>
            <a:srgbClr val="C97A1F"/>
          </a:solidFill>
          <a:ln w="254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2" name="Shape 20"/>
          <p:cNvSpPr/>
          <p:nvPr/>
        </p:nvSpPr>
        <p:spPr>
          <a:xfrm>
            <a:off x="7401154" y="2724912"/>
            <a:ext cx="102413" cy="448056"/>
          </a:xfrm>
          <a:prstGeom prst="rect">
            <a:avLst/>
          </a:prstGeom>
          <a:solidFill>
            <a:srgbClr val="1F6B4E"/>
          </a:solidFill>
          <a:ln w="127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3" name="Shape 21"/>
          <p:cNvSpPr/>
          <p:nvPr/>
        </p:nvSpPr>
        <p:spPr>
          <a:xfrm>
            <a:off x="7068312" y="2180844"/>
            <a:ext cx="768096" cy="704088"/>
          </a:xfrm>
          <a:prstGeom prst="ellipse">
            <a:avLst/>
          </a:prstGeom>
          <a:solidFill>
            <a:srgbClr val="2D9C72"/>
          </a:solidFill>
          <a:ln w="25400">
            <a:solidFill>
              <a:srgbClr val="1F6B4E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4" name="Shape 22"/>
          <p:cNvSpPr/>
          <p:nvPr/>
        </p:nvSpPr>
        <p:spPr>
          <a:xfrm>
            <a:off x="7228332" y="2308860"/>
            <a:ext cx="115214" cy="115214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5" name="Shape 23"/>
          <p:cNvSpPr/>
          <p:nvPr/>
        </p:nvSpPr>
        <p:spPr>
          <a:xfrm>
            <a:off x="7484364" y="2244852"/>
            <a:ext cx="115214" cy="115214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6" name="Shape 24"/>
          <p:cNvSpPr/>
          <p:nvPr/>
        </p:nvSpPr>
        <p:spPr>
          <a:xfrm>
            <a:off x="7388352" y="2468880"/>
            <a:ext cx="115214" cy="115214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7" name="Shape 25"/>
          <p:cNvSpPr/>
          <p:nvPr/>
        </p:nvSpPr>
        <p:spPr>
          <a:xfrm>
            <a:off x="7644384" y="2404872"/>
            <a:ext cx="115214" cy="115214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8" name="Shape 26"/>
          <p:cNvSpPr/>
          <p:nvPr/>
        </p:nvSpPr>
        <p:spPr>
          <a:xfrm>
            <a:off x="7132320" y="2500884"/>
            <a:ext cx="115214" cy="115214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9" name="Shape 27"/>
          <p:cNvSpPr/>
          <p:nvPr/>
        </p:nvSpPr>
        <p:spPr>
          <a:xfrm>
            <a:off x="7548372" y="2596896"/>
            <a:ext cx="115214" cy="115214"/>
          </a:xfrm>
          <a:prstGeom prst="ellipse">
            <a:avLst/>
          </a:prstGeom>
          <a:solidFill>
            <a:srgbClr val="C97A1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30" name="Text 28"/>
          <p:cNvSpPr/>
          <p:nvPr/>
        </p:nvSpPr>
        <p:spPr>
          <a:xfrm>
            <a:off x="6217920" y="36118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C97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5,200</a:t>
            </a:r>
            <a:endParaRPr lang="en-US" sz="3600" dirty="0"/>
          </a:p>
        </p:txBody>
      </p:sp>
      <p:sp>
        <p:nvSpPr>
          <p:cNvPr id="31" name="Text 29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ACTIVIDAD DE HOY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Diagnóstico Financiero Inicial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00200"/>
            <a:ext cx="1810512" cy="2057400"/>
          </a:xfrm>
          <a:prstGeom prst="rect">
            <a:avLst/>
          </a:prstGeom>
          <a:solidFill>
            <a:srgbClr val="000000">
              <a:alpha val="1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5" name="Shape 3"/>
          <p:cNvSpPr/>
          <p:nvPr/>
        </p:nvSpPr>
        <p:spPr>
          <a:xfrm>
            <a:off x="640080" y="1554480"/>
            <a:ext cx="1810512" cy="2057400"/>
          </a:xfrm>
          <a:prstGeom prst="rect">
            <a:avLst/>
          </a:prstGeom>
          <a:solidFill>
            <a:srgbClr val="FFFFFF"/>
          </a:solidFill>
          <a:ln w="317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6" name="Shape 4"/>
          <p:cNvSpPr/>
          <p:nvPr/>
        </p:nvSpPr>
        <p:spPr>
          <a:xfrm>
            <a:off x="582473" y="1719072"/>
            <a:ext cx="123444" cy="1234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7" name="Shape 5"/>
          <p:cNvSpPr/>
          <p:nvPr/>
        </p:nvSpPr>
        <p:spPr>
          <a:xfrm>
            <a:off x="582473" y="2130552"/>
            <a:ext cx="123444" cy="1234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Shape 6"/>
          <p:cNvSpPr/>
          <p:nvPr/>
        </p:nvSpPr>
        <p:spPr>
          <a:xfrm>
            <a:off x="582473" y="2542032"/>
            <a:ext cx="123444" cy="1234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9" name="Shape 7"/>
          <p:cNvSpPr/>
          <p:nvPr/>
        </p:nvSpPr>
        <p:spPr>
          <a:xfrm>
            <a:off x="582473" y="2953512"/>
            <a:ext cx="123444" cy="1234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0" name="Shape 8"/>
          <p:cNvSpPr/>
          <p:nvPr/>
        </p:nvSpPr>
        <p:spPr>
          <a:xfrm>
            <a:off x="582473" y="3364992"/>
            <a:ext cx="123444" cy="1234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Shape 9"/>
          <p:cNvSpPr/>
          <p:nvPr/>
        </p:nvSpPr>
        <p:spPr>
          <a:xfrm>
            <a:off x="804672" y="1719072"/>
            <a:ext cx="1563624" cy="246888"/>
          </a:xfrm>
          <a:prstGeom prst="rect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2" name="Text 10"/>
          <p:cNvSpPr/>
          <p:nvPr/>
        </p:nvSpPr>
        <p:spPr>
          <a:xfrm>
            <a:off x="804672" y="1719072"/>
            <a:ext cx="15636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 DIAGNÓSTICO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45820" y="2130552"/>
            <a:ext cx="1399032" cy="0"/>
          </a:xfrm>
          <a:prstGeom prst="line">
            <a:avLst/>
          </a:prstGeom>
          <a:noFill/>
          <a:ln w="12700">
            <a:solidFill>
              <a:srgbClr val="5A5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4" name="Shape 12"/>
          <p:cNvSpPr/>
          <p:nvPr/>
        </p:nvSpPr>
        <p:spPr>
          <a:xfrm>
            <a:off x="845820" y="2360981"/>
            <a:ext cx="1399032" cy="0"/>
          </a:xfrm>
          <a:prstGeom prst="line">
            <a:avLst/>
          </a:prstGeom>
          <a:noFill/>
          <a:ln w="12700">
            <a:solidFill>
              <a:srgbClr val="5A5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5" name="Shape 13"/>
          <p:cNvSpPr/>
          <p:nvPr/>
        </p:nvSpPr>
        <p:spPr>
          <a:xfrm>
            <a:off x="845820" y="2591410"/>
            <a:ext cx="1399032" cy="0"/>
          </a:xfrm>
          <a:prstGeom prst="line">
            <a:avLst/>
          </a:prstGeom>
          <a:noFill/>
          <a:ln w="12700">
            <a:solidFill>
              <a:srgbClr val="5A5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6" name="Shape 14"/>
          <p:cNvSpPr/>
          <p:nvPr/>
        </p:nvSpPr>
        <p:spPr>
          <a:xfrm>
            <a:off x="845820" y="2821838"/>
            <a:ext cx="1399032" cy="0"/>
          </a:xfrm>
          <a:prstGeom prst="line">
            <a:avLst/>
          </a:prstGeom>
          <a:noFill/>
          <a:ln w="12700">
            <a:solidFill>
              <a:srgbClr val="5A5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7" name="Shape 15"/>
          <p:cNvSpPr/>
          <p:nvPr/>
        </p:nvSpPr>
        <p:spPr>
          <a:xfrm>
            <a:off x="845820" y="3052267"/>
            <a:ext cx="1399032" cy="0"/>
          </a:xfrm>
          <a:prstGeom prst="line">
            <a:avLst/>
          </a:prstGeom>
          <a:noFill/>
          <a:ln w="12700">
            <a:solidFill>
              <a:srgbClr val="5A5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8" name="Shape 16"/>
          <p:cNvSpPr/>
          <p:nvPr/>
        </p:nvSpPr>
        <p:spPr>
          <a:xfrm>
            <a:off x="845820" y="3282696"/>
            <a:ext cx="1399032" cy="0"/>
          </a:xfrm>
          <a:prstGeom prst="line">
            <a:avLst/>
          </a:prstGeom>
          <a:noFill/>
          <a:ln w="12700">
            <a:solidFill>
              <a:srgbClr val="5A5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9" name="Shape 17"/>
          <p:cNvSpPr/>
          <p:nvPr/>
        </p:nvSpPr>
        <p:spPr>
          <a:xfrm>
            <a:off x="3291840" y="1554480"/>
            <a:ext cx="5486400" cy="2926080"/>
          </a:xfrm>
          <a:prstGeom prst="roundRect">
            <a:avLst>
              <a:gd name="adj" fmla="val 3125"/>
            </a:avLst>
          </a:prstGeom>
          <a:solidFill>
            <a:srgbClr val="F5E5D0"/>
          </a:solidFill>
          <a:ln w="12700">
            <a:solidFill>
              <a:srgbClr val="F5E5D0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20" name="Text 18"/>
          <p:cNvSpPr/>
          <p:nvPr/>
        </p:nvSpPr>
        <p:spPr>
          <a:xfrm>
            <a:off x="3520440" y="1737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hoja es: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520440" y="2103120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Privada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juicio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empezar, no para terminar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035040" y="1783080"/>
            <a:ext cx="0" cy="2468880"/>
          </a:xfrm>
          <a:prstGeom prst="line">
            <a:avLst/>
          </a:prstGeom>
          <a:noFill/>
          <a:ln w="12700">
            <a:solidFill>
              <a:srgbClr val="A0631A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23" name="Text 21"/>
          <p:cNvSpPr/>
          <p:nvPr/>
        </p:nvSpPr>
        <p:spPr>
          <a:xfrm>
            <a:off x="6263640" y="1737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 a contestar: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263640" y="2103120"/>
            <a:ext cx="2377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entra al mes?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¿En qué se va?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debo a otros?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tengo guardado?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me siento?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A063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TAREA DE LA SEMANA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6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pasos. Pequeños. Posibles.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685800" cy="68580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554480" y="160020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</a:rPr>
              <a:t>✏️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377440" y="1600200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 tu diagnóstico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377440" y="196596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casa, con calma, sin prisa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423160"/>
            <a:ext cx="685800" cy="68580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0" name="Text 8"/>
          <p:cNvSpPr/>
          <p:nvPr/>
        </p:nvSpPr>
        <p:spPr>
          <a:xfrm>
            <a:off x="640080" y="24231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554480" y="24688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</a:rPr>
              <a:t>📝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2377440" y="2468880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3 decisiones concretas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377440" y="283464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Cambios pequeños para esta semana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291840"/>
            <a:ext cx="685800" cy="685800"/>
          </a:xfrm>
          <a:prstGeom prst="ellipse">
            <a:avLst/>
          </a:prstGeom>
          <a:solidFill>
            <a:srgbClr val="C97A1F"/>
          </a:solidFill>
          <a:ln w="12700">
            <a:solidFill>
              <a:srgbClr val="C97A1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5" name="Text 13"/>
          <p:cNvSpPr/>
          <p:nvPr/>
        </p:nvSpPr>
        <p:spPr>
          <a:xfrm>
            <a:off x="640080" y="32918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00"/>
                </a:solidFill>
              </a:rPr>
              <a:t>📖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2377440" y="3337560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 la sesión 2 en tu guía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377440" y="370332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Llega preparado a la próxima semana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97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0" y="6401"/>
            <a:ext cx="0" cy="0"/>
          </a:xfrm>
          <a:prstGeom prst="line">
            <a:avLst/>
          </a:prstGeom>
          <a:noFill/>
          <a:ln w="381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8" name="Shape 6"/>
          <p:cNvSpPr/>
          <p:nvPr/>
        </p:nvSpPr>
        <p:spPr>
          <a:xfrm>
            <a:off x="3938321" y="640080"/>
            <a:ext cx="0" cy="0"/>
          </a:xfrm>
          <a:prstGeom prst="line">
            <a:avLst/>
          </a:prstGeom>
          <a:noFill/>
          <a:ln w="381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9" name="Shape 7"/>
          <p:cNvSpPr/>
          <p:nvPr/>
        </p:nvSpPr>
        <p:spPr>
          <a:xfrm>
            <a:off x="4119372" y="187452"/>
            <a:ext cx="0" cy="0"/>
          </a:xfrm>
          <a:prstGeom prst="line">
            <a:avLst/>
          </a:prstGeom>
          <a:noFill/>
          <a:ln w="381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0" name="Shape 8"/>
          <p:cNvSpPr/>
          <p:nvPr/>
        </p:nvSpPr>
        <p:spPr>
          <a:xfrm>
            <a:off x="4160520" y="228600"/>
            <a:ext cx="822960" cy="822960"/>
          </a:xfrm>
          <a:prstGeom prst="ellipse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1" name="Shape 9"/>
          <p:cNvSpPr/>
          <p:nvPr/>
        </p:nvSpPr>
        <p:spPr>
          <a:xfrm>
            <a:off x="4242816" y="310896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2" name="Text 10"/>
          <p:cNvSpPr/>
          <p:nvPr/>
        </p:nvSpPr>
        <p:spPr>
          <a:xfrm>
            <a:off x="457200" y="155448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Borrón</a:t>
            </a:r>
            <a:endParaRPr lang="en-US" sz="8400" dirty="0"/>
          </a:p>
        </p:txBody>
      </p:sp>
      <p:sp>
        <p:nvSpPr>
          <p:cNvPr id="13" name="Text 11"/>
          <p:cNvSpPr/>
          <p:nvPr/>
        </p:nvSpPr>
        <p:spPr>
          <a:xfrm>
            <a:off x="457200" y="2606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i="1" dirty="0">
                <a:solidFill>
                  <a:srgbClr val="FAF8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cuenta nueva.</a:t>
            </a:r>
            <a:endParaRPr lang="en-US" sz="5200" dirty="0"/>
          </a:p>
        </p:txBody>
      </p:sp>
      <p:sp>
        <p:nvSpPr>
          <p:cNvPr id="14" name="Shape 12"/>
          <p:cNvSpPr/>
          <p:nvPr/>
        </p:nvSpPr>
        <p:spPr>
          <a:xfrm>
            <a:off x="3657600" y="3611880"/>
            <a:ext cx="182880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GT"/>
          </a:p>
        </p:txBody>
      </p:sp>
      <p:sp>
        <p:nvSpPr>
          <p:cNvPr id="15" name="Text 13"/>
          <p:cNvSpPr/>
          <p:nvPr/>
        </p:nvSpPr>
        <p:spPr>
          <a:xfrm>
            <a:off x="457200" y="37947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vemos la próxima semana en la Sesión 2.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Salida — Libres de Deudas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5760" y="486460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 con Propósito · Sesión 1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863840" y="486460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847</Words>
  <Application>Microsoft Macintosh PowerPoint</Application>
  <PresentationFormat>Presentación en pantalla (16:9)</PresentationFormat>
  <Paragraphs>200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Dinero con Propósito - Sesión 1</dc:title>
  <dc:subject>PptxGenJS Presentation</dc:subject>
  <dc:creator>Ministerio de Matrimonios con Propósito - IPU Guajitos</dc:creator>
  <cp:lastModifiedBy>Juan Garrido</cp:lastModifiedBy>
  <cp:revision>5</cp:revision>
  <dcterms:created xsi:type="dcterms:W3CDTF">2026-06-18T15:11:36Z</dcterms:created>
  <dcterms:modified xsi:type="dcterms:W3CDTF">2026-06-20T03:42:16Z</dcterms:modified>
</cp:coreProperties>
</file>